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1" r:id="rId2"/>
    <p:sldId id="279" r:id="rId3"/>
    <p:sldId id="278" r:id="rId4"/>
    <p:sldId id="269" r:id="rId5"/>
    <p:sldId id="280" r:id="rId6"/>
    <p:sldId id="298" r:id="rId7"/>
    <p:sldId id="289" r:id="rId8"/>
    <p:sldId id="281" r:id="rId9"/>
    <p:sldId id="291" r:id="rId10"/>
    <p:sldId id="282" r:id="rId11"/>
    <p:sldId id="292" r:id="rId12"/>
    <p:sldId id="286" r:id="rId13"/>
    <p:sldId id="293" r:id="rId14"/>
    <p:sldId id="294" r:id="rId15"/>
    <p:sldId id="296" r:id="rId16"/>
    <p:sldId id="297" r:id="rId17"/>
    <p:sldId id="288" r:id="rId18"/>
    <p:sldId id="258" r:id="rId19"/>
    <p:sldId id="295" r:id="rId20"/>
    <p:sldId id="300" r:id="rId21"/>
    <p:sldId id="272" r:id="rId22"/>
    <p:sldId id="301" r:id="rId23"/>
    <p:sldId id="290" r:id="rId24"/>
    <p:sldId id="283" r:id="rId2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00"/>
    <a:srgbClr val="CCCCCC"/>
    <a:srgbClr val="FFCC66"/>
    <a:srgbClr val="99FFFF"/>
    <a:srgbClr val="6699FF"/>
    <a:srgbClr val="3399CC"/>
    <a:srgbClr val="CC3333"/>
    <a:srgbClr val="CC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2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315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599DB-6524-B845-AF3B-9EF7AC9B023D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A4A40-5201-DA44-809E-6126D83CF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353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997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101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142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315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807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763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5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679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376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164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18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79C1D-9A4C-584A-AD9F-2058B9BC5B42}" type="datetimeFigureOut">
              <a:rPr kumimoji="1" lang="zh-TW" altLang="en-US" smtClean="0"/>
              <a:t>2017/3/19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77DA6-FEE1-3544-B1E6-8CB9C0BD0E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663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9.png"/><Relationship Id="rId18" Type="http://schemas.microsoft.com/office/2007/relationships/hdphoto" Target="../media/hdphoto11.wdp"/><Relationship Id="rId3" Type="http://schemas.microsoft.com/office/2007/relationships/hdphoto" Target="../media/hdphoto4.wdp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microsoft.com/office/2007/relationships/hdphoto" Target="../media/hdphoto8.wdp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8.png"/><Relationship Id="rId24" Type="http://schemas.microsoft.com/office/2007/relationships/hdphoto" Target="../media/hdphoto14.wdp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microsoft.com/office/2007/relationships/hdphoto" Target="../media/hdphoto7.wdp"/><Relationship Id="rId19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microsoft.com/office/2007/relationships/hdphoto" Target="../media/hdphoto9.wdp"/><Relationship Id="rId22" Type="http://schemas.microsoft.com/office/2007/relationships/hdphoto" Target="../media/hdphoto1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20.wdp"/><Relationship Id="rId3" Type="http://schemas.microsoft.com/office/2007/relationships/hdphoto" Target="../media/hdphoto16.wdp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11" Type="http://schemas.microsoft.com/office/2007/relationships/hdphoto" Target="../media/hdphoto19.wdp"/><Relationship Id="rId5" Type="http://schemas.openxmlformats.org/officeDocument/2006/relationships/image" Target="../media/image29.png"/><Relationship Id="rId15" Type="http://schemas.microsoft.com/office/2007/relationships/hdphoto" Target="../media/hdphoto11.wdp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microsoft.com/office/2007/relationships/hdphoto" Target="../media/hdphoto18.wdp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圖: 程序 6"/>
          <p:cNvSpPr/>
          <p:nvPr/>
        </p:nvSpPr>
        <p:spPr bwMode="auto">
          <a:xfrm>
            <a:off x="136608" y="179996"/>
            <a:ext cx="8880496" cy="4657534"/>
          </a:xfrm>
          <a:prstGeom prst="flowChartProcess">
            <a:avLst/>
          </a:prstGeom>
          <a:solidFill>
            <a:srgbClr val="FFFF00">
              <a:alpha val="87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6664282"/>
            <a:ext cx="9144000" cy="209593"/>
          </a:xfrm>
          <a:prstGeom prst="rect">
            <a:avLst/>
          </a:prstGeom>
          <a:solidFill>
            <a:srgbClr val="008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3161190" y="6356350"/>
            <a:ext cx="2895600" cy="365125"/>
          </a:xfrm>
        </p:spPr>
        <p:txBody>
          <a:bodyPr/>
          <a:lstStyle/>
          <a:p>
            <a:pPr>
              <a:defRPr/>
            </a:pPr>
            <a:fld id="{1CB0A0F4-6ABF-4135-B4F8-6AA5B55A91E9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  <p:pic>
        <p:nvPicPr>
          <p:cNvPr id="8" name="圖片 4" descr="001.png"/>
          <p:cNvPicPr preferRelativeResize="0">
            <a:picLocks/>
          </p:cNvPicPr>
          <p:nvPr/>
        </p:nvPicPr>
        <p:blipFill>
          <a:blip r:embed="rId2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1322173" y="6127242"/>
            <a:ext cx="665130" cy="73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圖片 5" descr="002.png"/>
          <p:cNvPicPr preferRelativeResize="0">
            <a:picLocks/>
          </p:cNvPicPr>
          <p:nvPr/>
        </p:nvPicPr>
        <p:blipFill>
          <a:blip r:embed="rId3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2614970" y="6124576"/>
            <a:ext cx="665131" cy="7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圖片 6" descr="004.png"/>
          <p:cNvPicPr preferRelativeResize="0">
            <a:picLocks/>
          </p:cNvPicPr>
          <p:nvPr/>
        </p:nvPicPr>
        <p:blipFill>
          <a:blip r:embed="rId4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3266740" y="6131435"/>
            <a:ext cx="665131" cy="74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圖片 7" descr="005.png"/>
          <p:cNvPicPr preferRelativeResize="0">
            <a:picLocks/>
          </p:cNvPicPr>
          <p:nvPr/>
        </p:nvPicPr>
        <p:blipFill>
          <a:blip r:embed="rId5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1963200" y="6122988"/>
            <a:ext cx="665131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圖片 10" descr="103.png"/>
          <p:cNvPicPr preferRelativeResize="0">
            <a:picLocks/>
          </p:cNvPicPr>
          <p:nvPr/>
        </p:nvPicPr>
        <p:blipFill>
          <a:blip r:embed="rId6" cstate="print">
            <a:alphaModFix/>
          </a:blip>
          <a:srcRect l="2521" t="2167" r="2521" b="2167"/>
          <a:stretch>
            <a:fillRect/>
          </a:stretch>
        </p:blipFill>
        <p:spPr bwMode="auto">
          <a:xfrm>
            <a:off x="3926448" y="6134101"/>
            <a:ext cx="665130" cy="7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圖片 26" descr="006.png"/>
          <p:cNvPicPr preferRelativeResize="0">
            <a:picLocks/>
          </p:cNvPicPr>
          <p:nvPr/>
        </p:nvPicPr>
        <p:blipFill>
          <a:blip r:embed="rId7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5085" y="6119813"/>
            <a:ext cx="665131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圖片 27" descr="0112.png"/>
          <p:cNvPicPr preferRelativeResize="0">
            <a:picLocks/>
          </p:cNvPicPr>
          <p:nvPr/>
        </p:nvPicPr>
        <p:blipFill>
          <a:blip r:embed="rId8" cstate="print">
            <a:alphaModFix/>
          </a:blip>
          <a:srcRect l="2267"/>
          <a:stretch>
            <a:fillRect/>
          </a:stretch>
        </p:blipFill>
        <p:spPr bwMode="auto">
          <a:xfrm>
            <a:off x="664423" y="6122478"/>
            <a:ext cx="665130" cy="73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圖片 4" descr="001.png"/>
          <p:cNvPicPr preferRelativeResize="0">
            <a:picLocks/>
          </p:cNvPicPr>
          <p:nvPr/>
        </p:nvPicPr>
        <p:blipFill>
          <a:blip r:embed="rId2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5900933" y="6145318"/>
            <a:ext cx="665130" cy="73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圖片 5" descr="002.png"/>
          <p:cNvPicPr preferRelativeResize="0">
            <a:picLocks/>
          </p:cNvPicPr>
          <p:nvPr/>
        </p:nvPicPr>
        <p:blipFill>
          <a:blip r:embed="rId3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7193730" y="6142652"/>
            <a:ext cx="665131" cy="7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圖片 6" descr="004.png"/>
          <p:cNvPicPr preferRelativeResize="0">
            <a:picLocks/>
          </p:cNvPicPr>
          <p:nvPr/>
        </p:nvPicPr>
        <p:blipFill>
          <a:blip r:embed="rId4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7845500" y="6149511"/>
            <a:ext cx="665131" cy="74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圖片 7" descr="005.png"/>
          <p:cNvPicPr preferRelativeResize="0">
            <a:picLocks/>
          </p:cNvPicPr>
          <p:nvPr/>
        </p:nvPicPr>
        <p:blipFill>
          <a:blip r:embed="rId5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6541960" y="6141064"/>
            <a:ext cx="665131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圖片 10" descr="103.png"/>
          <p:cNvPicPr preferRelativeResize="0">
            <a:picLocks/>
          </p:cNvPicPr>
          <p:nvPr/>
        </p:nvPicPr>
        <p:blipFill>
          <a:blip r:embed="rId6" cstate="print">
            <a:alphaModFix/>
          </a:blip>
          <a:srcRect l="2521" t="2167" r="2521" b="2167"/>
          <a:stretch>
            <a:fillRect/>
          </a:stretch>
        </p:blipFill>
        <p:spPr bwMode="auto">
          <a:xfrm>
            <a:off x="8505208" y="6152177"/>
            <a:ext cx="665130" cy="7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圖片 26" descr="006.png"/>
          <p:cNvPicPr preferRelativeResize="0">
            <a:picLocks/>
          </p:cNvPicPr>
          <p:nvPr/>
        </p:nvPicPr>
        <p:blipFill>
          <a:blip r:embed="rId7" cstate="print">
            <a:alphaModFix/>
          </a:blip>
          <a:srcRect l="13940" t="6197" r="13940" b="6197"/>
          <a:stretch>
            <a:fillRect/>
          </a:stretch>
        </p:blipFill>
        <p:spPr bwMode="auto">
          <a:xfrm>
            <a:off x="4583845" y="6137889"/>
            <a:ext cx="665131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圖片 27" descr="0112.png"/>
          <p:cNvPicPr preferRelativeResize="0">
            <a:picLocks/>
          </p:cNvPicPr>
          <p:nvPr/>
        </p:nvPicPr>
        <p:blipFill>
          <a:blip r:embed="rId8" cstate="print">
            <a:alphaModFix/>
          </a:blip>
          <a:srcRect l="2267"/>
          <a:stretch>
            <a:fillRect/>
          </a:stretch>
        </p:blipFill>
        <p:spPr bwMode="auto">
          <a:xfrm>
            <a:off x="5243183" y="6140554"/>
            <a:ext cx="665130" cy="73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圖片 23" descr="螢幕快照 2015-03-31 下午5.40.42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928" b="89376" l="3390" r="97034">
                        <a14:foregroundMark x1="41949" y1="87067" x2="51271" y2="89376"/>
                        <a14:foregroundMark x1="88136" y1="37413" x2="88136" y2="37413"/>
                        <a14:backgroundMark x1="73729" y1="17783" x2="75000" y2="18938"/>
                        <a14:backgroundMark x1="37712" y1="51039" x2="37712" y2="51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3140">
            <a:off x="451080" y="355920"/>
            <a:ext cx="786964" cy="129415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70993" y="2818297"/>
            <a:ext cx="2762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zh-TW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zh-TW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數據分析競賽</a:t>
            </a:r>
            <a:endParaRPr kumimoji="1" lang="zh-TW" altLang="en-US" sz="3200" b="1" dirty="0">
              <a:solidFill>
                <a:schemeClr val="accent6">
                  <a:lumMod val="75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235627" y="509672"/>
            <a:ext cx="2802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err="1" smtClean="0">
                <a:solidFill>
                  <a:schemeClr val="tx2"/>
                </a:solidFill>
                <a:latin typeface="Bauhaus 93"/>
                <a:ea typeface="GB18030 Bitmap"/>
                <a:cs typeface="Bauhaus 93"/>
              </a:rPr>
              <a:t>Hack</a:t>
            </a:r>
            <a:r>
              <a:rPr kumimoji="1" lang="en-US" altLang="zh-TW" sz="4000" dirty="0" err="1" smtClean="0">
                <a:solidFill>
                  <a:schemeClr val="accent5"/>
                </a:solidFill>
                <a:latin typeface="Bauhaus 93"/>
                <a:ea typeface="GB18030 Bitmap"/>
                <a:cs typeface="Bauhaus 93"/>
              </a:rPr>
              <a:t>ntu</a:t>
            </a:r>
            <a:endParaRPr kumimoji="1" lang="zh-TW" altLang="en-US" sz="3200" dirty="0">
              <a:solidFill>
                <a:schemeClr val="accent5"/>
              </a:solidFill>
              <a:latin typeface="Bauhaus 93"/>
              <a:ea typeface="GB18030 Bitmap"/>
              <a:cs typeface="Bauhaus 93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336222" y="5653868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第三十組：張育誠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湯忠憲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楊証琨</a:t>
            </a:r>
            <a:r>
              <a:rPr kumimoji="1" lang="en-US" altLang="zh-TW" sz="2000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000" dirty="0" smtClean="0">
                <a:latin typeface="微軟正黑體"/>
                <a:ea typeface="微軟正黑體"/>
                <a:cs typeface="微軟正黑體"/>
              </a:rPr>
              <a:t>王姿棻</a:t>
            </a:r>
            <a:endParaRPr kumimoji="1" lang="zh-TW" altLang="en-US" sz="20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548" y="1723158"/>
            <a:ext cx="2071379" cy="634150"/>
          </a:xfrm>
          <a:prstGeom prst="rect">
            <a:avLst/>
          </a:prstGeom>
        </p:spPr>
      </p:pic>
      <p:pic>
        <p:nvPicPr>
          <p:cNvPr id="48" name="圖片 47" descr="螢幕快照 2017-03-18 下午6.04.09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95" b="96126" l="4032" r="897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4" y="2979615"/>
            <a:ext cx="868686" cy="723321"/>
          </a:xfrm>
          <a:prstGeom prst="rect">
            <a:avLst/>
          </a:prstGeom>
        </p:spPr>
      </p:pic>
      <p:pic>
        <p:nvPicPr>
          <p:cNvPr id="50" name="圖片 49" descr="chinese-new-year-with-sheep_23-2147502887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04" b="100000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73" y="-656034"/>
            <a:ext cx="5520436" cy="5520436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5134899" y="369850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尋找小肥羊</a:t>
            </a:r>
            <a:endParaRPr kumimoji="1" lang="zh-TW" altLang="en-US" sz="4000" b="1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0" name="圖片 25" descr="SW-logo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0065" y="4702333"/>
            <a:ext cx="1864774" cy="146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乘號 50"/>
          <p:cNvSpPr/>
          <p:nvPr/>
        </p:nvSpPr>
        <p:spPr>
          <a:xfrm>
            <a:off x="2030533" y="1265603"/>
            <a:ext cx="439383" cy="444045"/>
          </a:xfrm>
          <a:prstGeom prst="mathMultiply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2781" b="9735"/>
          <a:stretch/>
        </p:blipFill>
        <p:spPr>
          <a:xfrm>
            <a:off x="2167654" y="1561716"/>
            <a:ext cx="4873619" cy="528602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 rot="10800000">
            <a:off x="967877" y="1672898"/>
            <a:ext cx="553998" cy="26239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chemeClr val="tx2"/>
                </a:solidFill>
              </a:rPr>
              <a:t>net_profit</a:t>
            </a:r>
            <a:r>
              <a:rPr kumimoji="1" lang="zh-TW" altLang="en-US" sz="2400" b="1" dirty="0" smtClean="0">
                <a:solidFill>
                  <a:schemeClr val="tx2"/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(</a:t>
            </a:r>
            <a:r>
              <a:rPr kumimoji="1" lang="en-US" altLang="zh-TW" sz="2400" b="1" dirty="0" err="1" smtClean="0">
                <a:solidFill>
                  <a:schemeClr val="tx2"/>
                </a:solidFill>
              </a:rPr>
              <a:t>milluon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)</a:t>
            </a:r>
            <a:endParaRPr kumimoji="1" lang="zh-TW" altLang="en-US" sz="2400" b="1" dirty="0">
              <a:solidFill>
                <a:schemeClr val="tx2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92589" y="6143914"/>
            <a:ext cx="180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1F497D"/>
                </a:solidFill>
              </a:rPr>
              <a:t>first_contact</a:t>
            </a:r>
            <a:endParaRPr kumimoji="1" lang="zh-TW" altLang="en-US" sz="2400" b="1" dirty="0">
              <a:solidFill>
                <a:srgbClr val="1F497D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800997" y="1647242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00997" y="2736063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715103" y="5084129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-1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00997" y="391467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圖片 26" descr="螢幕快照 2017-03-19 下午12.2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4" y="2657231"/>
            <a:ext cx="1059431" cy="2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資產總額盒鬚圖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8" name="圖片 27" descr="螢幕快照 2017-03-19 下午12.2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4" y="2657231"/>
            <a:ext cx="1059431" cy="261135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9133"/>
          <a:stretch/>
        </p:blipFill>
        <p:spPr>
          <a:xfrm>
            <a:off x="838967" y="1723660"/>
            <a:ext cx="6595417" cy="46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33" y="1543523"/>
            <a:ext cx="5241283" cy="5157423"/>
          </a:xfrm>
          <a:prstGeom prst="rect">
            <a:avLst/>
          </a:prstGeom>
        </p:spPr>
      </p:pic>
      <p:pic>
        <p:nvPicPr>
          <p:cNvPr id="12" name="圖片 11" descr="螢幕快照 2017-03-19 下午12.2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4" y="2657231"/>
            <a:ext cx="1059431" cy="261135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 rot="16200000">
            <a:off x="154466" y="2588281"/>
            <a:ext cx="179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chemeClr val="tx2"/>
                </a:solidFill>
              </a:rPr>
              <a:t>first</a:t>
            </a:r>
            <a:r>
              <a:rPr kumimoji="1" lang="zh-TW" altLang="en-US" sz="2400" b="1" dirty="0" smtClean="0">
                <a:solidFill>
                  <a:schemeClr val="tx2"/>
                </a:solidFill>
              </a:rPr>
              <a:t>_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contact</a:t>
            </a:r>
            <a:endParaRPr kumimoji="1" lang="zh-TW" altLang="en-US" b="1" dirty="0">
              <a:solidFill>
                <a:schemeClr val="tx2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59817" y="6312949"/>
            <a:ext cx="189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chemeClr val="tx2"/>
                </a:solidFill>
              </a:rPr>
              <a:t>aum</a:t>
            </a:r>
            <a:r>
              <a:rPr kumimoji="1" lang="zh-TW" altLang="en-US" sz="2400" b="1" dirty="0" smtClean="0">
                <a:solidFill>
                  <a:schemeClr val="tx2"/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(million)</a:t>
            </a:r>
            <a:endParaRPr kumimoji="1" lang="zh-TW" altLang="en-US" sz="2400" b="1" dirty="0">
              <a:solidFill>
                <a:schemeClr val="tx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04722" y="633478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08813" y="633478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87416" y="633478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416595" y="1228392"/>
            <a:ext cx="496650" cy="4973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70000"/>
              </a:lnSpc>
            </a:pPr>
            <a:r>
              <a:rPr kumimoji="1" lang="en-US" altLang="zh-TW" sz="2400" dirty="0" smtClean="0"/>
              <a:t>80</a:t>
            </a:r>
          </a:p>
          <a:p>
            <a:pPr>
              <a:lnSpc>
                <a:spcPct val="270000"/>
              </a:lnSpc>
            </a:pPr>
            <a:r>
              <a:rPr kumimoji="1" lang="en-US" altLang="zh-TW" sz="2400" dirty="0" smtClean="0"/>
              <a:t>60</a:t>
            </a:r>
          </a:p>
          <a:p>
            <a:pPr>
              <a:lnSpc>
                <a:spcPct val="270000"/>
              </a:lnSpc>
            </a:pPr>
            <a:r>
              <a:rPr kumimoji="1" lang="en-US" altLang="zh-TW" sz="2400" dirty="0" smtClean="0"/>
              <a:t>40</a:t>
            </a:r>
          </a:p>
          <a:p>
            <a:pPr>
              <a:lnSpc>
                <a:spcPct val="270000"/>
              </a:lnSpc>
            </a:pPr>
            <a:r>
              <a:rPr kumimoji="1" lang="en-US" altLang="zh-TW" sz="2400" dirty="0" smtClean="0"/>
              <a:t>20</a:t>
            </a:r>
          </a:p>
          <a:p>
            <a:pPr>
              <a:lnSpc>
                <a:spcPct val="270000"/>
              </a:lnSpc>
            </a:pPr>
            <a:r>
              <a:rPr kumimoji="1" lang="en-US" altLang="zh-TW" sz="2400" dirty="0" smtClean="0"/>
              <a:t>0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26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2775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淨收益盒鬚圖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8" name="圖片 27" descr="螢幕快照 2017-03-19 下午12.2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4" y="2657231"/>
            <a:ext cx="1059431" cy="26113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b="5808"/>
          <a:stretch/>
        </p:blipFill>
        <p:spPr>
          <a:xfrm>
            <a:off x="1066858" y="1982774"/>
            <a:ext cx="6314768" cy="44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性別年齡淨收益分佈圖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2" name="圖片 11" descr="螢幕快照 2017-03-19 下午12.2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4" y="2657231"/>
            <a:ext cx="1059431" cy="26113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b="14125"/>
          <a:stretch/>
        </p:blipFill>
        <p:spPr>
          <a:xfrm>
            <a:off x="1789268" y="1494458"/>
            <a:ext cx="4958882" cy="508614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859817" y="6312949"/>
            <a:ext cx="189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chemeClr val="tx2"/>
                </a:solidFill>
              </a:rPr>
              <a:t>aum</a:t>
            </a:r>
            <a:r>
              <a:rPr kumimoji="1" lang="zh-TW" altLang="en-US" sz="2400" b="1" dirty="0" smtClean="0">
                <a:solidFill>
                  <a:schemeClr val="tx2"/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(million)</a:t>
            </a:r>
            <a:endParaRPr kumimoji="1" lang="zh-TW" altLang="en-US" sz="2400" b="1" dirty="0">
              <a:solidFill>
                <a:schemeClr val="tx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04722" y="633478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08813" y="633478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87416" y="633478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 rot="10800000">
            <a:off x="457200" y="1844228"/>
            <a:ext cx="553998" cy="26239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chemeClr val="tx2"/>
                </a:solidFill>
              </a:rPr>
              <a:t>net_profit</a:t>
            </a:r>
            <a:r>
              <a:rPr kumimoji="1" lang="zh-TW" altLang="en-US" sz="2400" b="1" dirty="0" smtClean="0">
                <a:solidFill>
                  <a:schemeClr val="tx2"/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(</a:t>
            </a:r>
            <a:r>
              <a:rPr kumimoji="1" lang="en-US" altLang="zh-TW" sz="2400" b="1" dirty="0" err="1" smtClean="0">
                <a:solidFill>
                  <a:schemeClr val="tx2"/>
                </a:solidFill>
              </a:rPr>
              <a:t>milluon</a:t>
            </a:r>
            <a:r>
              <a:rPr kumimoji="1" lang="en-US" altLang="zh-TW" sz="2400" b="1" dirty="0" smtClean="0">
                <a:solidFill>
                  <a:schemeClr val="tx2"/>
                </a:solidFill>
              </a:rPr>
              <a:t>)</a:t>
            </a:r>
            <a:endParaRPr kumimoji="1" lang="zh-TW" alt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0441" y="1652292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70441" y="2741113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384547" y="5089179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-1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0441" y="391972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kumimoji="1"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2775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問題產品統計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4" name="圖片 13" descr="螢幕快照 2017-03-19 下午12.2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24" y="2327031"/>
            <a:ext cx="1059431" cy="26113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9" y="1815079"/>
            <a:ext cx="7747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雷達圖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10913"/>
          <a:stretch/>
        </p:blipFill>
        <p:spPr>
          <a:xfrm>
            <a:off x="2155101" y="1270984"/>
            <a:ext cx="5366723" cy="5587016"/>
          </a:xfrm>
          <a:prstGeom prst="rect">
            <a:avLst/>
          </a:prstGeom>
        </p:spPr>
      </p:pic>
      <p:pic>
        <p:nvPicPr>
          <p:cNvPr id="14" name="圖片 13" descr="螢幕快照 2017-03-19 下午12.2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24" y="2327031"/>
            <a:ext cx="1059431" cy="2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熱度圖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863965" y="63210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solidFill>
                  <a:srgbClr val="1F497D"/>
                </a:solidFill>
                <a:latin typeface="微軟正黑體"/>
                <a:ea typeface="微軟正黑體"/>
                <a:cs typeface="微軟正黑體"/>
              </a:rPr>
              <a:t>交易類型</a:t>
            </a:r>
            <a:endParaRPr kumimoji="1" lang="zh-TW" altLang="en-US" sz="2000" b="1" dirty="0">
              <a:solidFill>
                <a:srgbClr val="1F497D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2" name="文字方塊 11"/>
          <p:cNvSpPr txBox="1"/>
          <p:nvPr/>
        </p:nvSpPr>
        <p:spPr>
          <a:xfrm rot="10800000">
            <a:off x="71639" y="1931342"/>
            <a:ext cx="553998" cy="22903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1F497D"/>
                </a:solidFill>
              </a:rPr>
              <a:t>customer_profile</a:t>
            </a:r>
            <a:endParaRPr kumimoji="1" lang="zh-TW" altLang="en-US" sz="2400" b="1" dirty="0">
              <a:solidFill>
                <a:srgbClr val="1F497D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2" y="1772700"/>
            <a:ext cx="8073222" cy="465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矩形 4"/>
          <p:cNvSpPr/>
          <p:nvPr/>
        </p:nvSpPr>
        <p:spPr bwMode="auto">
          <a:xfrm>
            <a:off x="0" y="0"/>
            <a:ext cx="9144000" cy="2959925"/>
          </a:xfrm>
          <a:prstGeom prst="rect">
            <a:avLst/>
          </a:prstGeom>
          <a:solidFill>
            <a:schemeClr val="accent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1" y="3886200"/>
            <a:ext cx="9144000" cy="118864"/>
          </a:xfrm>
          <a:prstGeom prst="rect">
            <a:avLst/>
          </a:prstGeom>
          <a:solidFill>
            <a:srgbClr val="F7964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pic>
        <p:nvPicPr>
          <p:cNvPr id="11" name="圖片 10" descr="螢幕快照 2015-04-01 下午6.22.29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6" b="97692" l="1467" r="98778">
                        <a14:foregroundMark x1="52078" y1="9487" x2="52078" y2="9487"/>
                        <a14:foregroundMark x1="23961" y1="16154" x2="23961" y2="16154"/>
                        <a14:foregroundMark x1="13447" y1="35385" x2="13447" y2="35385"/>
                        <a14:foregroundMark x1="12714" y1="55641" x2="12714" y2="55641"/>
                        <a14:foregroundMark x1="54768" y1="10769" x2="54768" y2="10769"/>
                        <a14:foregroundMark x1="87531" y1="31538" x2="87531" y2="31538"/>
                        <a14:foregroundMark x1="90220" y1="52051" x2="90220" y2="52051"/>
                        <a14:foregroundMark x1="87286" y1="50513" x2="87286" y2="50513"/>
                        <a14:foregroundMark x1="50611" y1="58974" x2="50611" y2="58974"/>
                        <a14:foregroundMark x1="14914" y1="18462" x2="14914" y2="18462"/>
                        <a14:foregroundMark x1="27384" y1="25385" x2="9291" y2="8718"/>
                        <a14:foregroundMark x1="20293" y1="23590" x2="6601" y2="20769"/>
                        <a14:foregroundMark x1="7335" y1="17436" x2="16870" y2="8462"/>
                        <a14:foregroundMark x1="25672" y1="20000" x2="19315" y2="6667"/>
                        <a14:foregroundMark x1="44010" y1="56667" x2="44010" y2="56667"/>
                        <a14:foregroundMark x1="42787" y1="60769" x2="38875" y2="48718"/>
                        <a14:foregroundMark x1="35208" y1="60769" x2="36430" y2="46667"/>
                        <a14:foregroundMark x1="54034" y1="60769" x2="63325" y2="51538"/>
                        <a14:foregroundMark x1="66504" y1="56923" x2="65770" y2="42308"/>
                        <a14:foregroundMark x1="64303" y1="35897" x2="61858" y2="25385"/>
                        <a14:foregroundMark x1="33741" y1="45385" x2="33496" y2="60256"/>
                        <a14:foregroundMark x1="31296" y1="52051" x2="33741" y2="42821"/>
                        <a14:foregroundMark x1="31785" y1="56154" x2="29584" y2="58205"/>
                        <a14:foregroundMark x1="28362" y1="57436" x2="22738" y2="53590"/>
                        <a14:foregroundMark x1="68460" y1="51538" x2="66015" y2="64103"/>
                        <a14:foregroundMark x1="67237" y1="48718" x2="74083" y2="45385"/>
                        <a14:foregroundMark x1="75061" y1="44359" x2="77017" y2="36410"/>
                        <a14:foregroundMark x1="84597" y1="31282" x2="92910" y2="32821"/>
                        <a14:foregroundMark x1="79951" y1="53333" x2="93643" y2="53590"/>
                        <a14:foregroundMark x1="36186" y1="35128" x2="36430" y2="26410"/>
                        <a14:foregroundMark x1="45966" y1="9744" x2="59658" y2="12051"/>
                        <a14:foregroundMark x1="46699" y1="12821" x2="57213" y2="16154"/>
                        <a14:foregroundMark x1="76039" y1="19231" x2="81907" y2="13077"/>
                        <a14:foregroundMark x1="80440" y1="19231" x2="83863" y2="13590"/>
                        <a14:foregroundMark x1="82641" y1="49487" x2="89976" y2="46667"/>
                        <a14:foregroundMark x1="8068" y1="36154" x2="15892" y2="43077"/>
                        <a14:foregroundMark x1="17604" y1="42051" x2="20538" y2="37179"/>
                        <a14:foregroundMark x1="9780" y1="55128" x2="15403" y2="57179"/>
                        <a14:foregroundMark x1="30807" y1="54615" x2="30807" y2="5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27" y="300700"/>
            <a:ext cx="2677774" cy="2553379"/>
          </a:xfrm>
          <a:prstGeom prst="rect">
            <a:avLst/>
          </a:prstGeom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1895230" y="3089489"/>
            <a:ext cx="5207000" cy="699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微軟正黑體"/>
                <a:ea typeface="微軟正黑體"/>
                <a:cs typeface="微軟正黑體"/>
              </a:rPr>
              <a:t>Level</a:t>
            </a:r>
            <a:r>
              <a:rPr lang="zh-TW" altLang="en-US" b="1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 smtClean="0">
                <a:latin typeface="微軟正黑體"/>
                <a:ea typeface="微軟正黑體"/>
                <a:cs typeface="微軟正黑體"/>
              </a:rPr>
              <a:t>3.</a:t>
            </a:r>
            <a:r>
              <a:rPr lang="zh-TW" altLang="en-US" b="1" dirty="0" smtClean="0">
                <a:latin typeface="微軟正黑體"/>
                <a:ea typeface="微軟正黑體"/>
                <a:cs typeface="微軟正黑體"/>
              </a:rPr>
              <a:t> 預測型分析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66" y1="62620" x2="64377" y2="62620"/>
                        <a14:foregroundMark x1="67572" y1="54633" x2="67572" y2="58626"/>
                        <a14:backgroundMark x1="34345" y1="63578" x2="53674" y2="70607"/>
                        <a14:backgroundMark x1="30032" y1="47604" x2="32109" y2="30511"/>
                        <a14:backgroundMark x1="42013" y1="29712" x2="71246" y2="35463"/>
                        <a14:backgroundMark x1="70447" y1="42812" x2="72204" y2="53035"/>
                        <a14:backgroundMark x1="54633" y1="66613" x2="59904" y2="702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99186">
            <a:off x="-352118" y="2714121"/>
            <a:ext cx="5380917" cy="538091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137555" y="4512331"/>
            <a:ext cx="24160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訓練集切割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變數重要性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預測準確率</a:t>
            </a:r>
            <a:endParaRPr kumimoji="1" lang="zh-TW" altLang="en-US" sz="2800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9853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114578" y="2168768"/>
            <a:ext cx="3609783" cy="6056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02847" y="2168768"/>
            <a:ext cx="3609783" cy="6056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預測型分析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訓練集切割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59" y="2876326"/>
            <a:ext cx="4904154" cy="33767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" y="3038230"/>
            <a:ext cx="4225140" cy="281113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486176" y="6488668"/>
            <a:ext cx="265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i="1" dirty="0" smtClean="0"/>
              <a:t>Dr.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U.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Devi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Prasad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(2012)</a:t>
            </a:r>
            <a:endParaRPr kumimoji="1" lang="zh-TW" altLang="en-US" b="1" i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5721" y="2254738"/>
            <a:ext cx="3665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Define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timeline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for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all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customers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05231" y="2264508"/>
            <a:ext cx="241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FFFFFF"/>
                </a:solidFill>
              </a:rPr>
              <a:t>Dynamic</a:t>
            </a:r>
            <a:r>
              <a:rPr kumimoji="1" lang="zh-TW" altLang="en-US" sz="20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FFFFFF"/>
                </a:solidFill>
              </a:rPr>
              <a:t>time</a:t>
            </a:r>
            <a:r>
              <a:rPr kumimoji="1" lang="zh-TW" altLang="en-US" sz="20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FFFFFF"/>
                </a:solidFill>
              </a:rPr>
              <a:t>period</a:t>
            </a:r>
            <a:endParaRPr kumimoji="1" lang="zh-TW" alt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橢圓圖說文字 56"/>
          <p:cNvSpPr/>
          <p:nvPr/>
        </p:nvSpPr>
        <p:spPr>
          <a:xfrm>
            <a:off x="2467758" y="2023730"/>
            <a:ext cx="6547555" cy="1271897"/>
          </a:xfrm>
          <a:prstGeom prst="wedgeEllipseCallout">
            <a:avLst>
              <a:gd name="adj1" fmla="val -41672"/>
              <a:gd name="adj2" fmla="val 5995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 descr="people-cartoon-characters_23-214750199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55" b="95847" l="13578" r="60863">
                        <a14:foregroundMark x1="20927" y1="61022" x2="20927" y2="61022"/>
                        <a14:foregroundMark x1="19489" y1="77157" x2="19489" y2="77157"/>
                        <a14:foregroundMark x1="19169" y1="83067" x2="19169" y2="83067"/>
                        <a14:foregroundMark x1="24760" y1="76837" x2="25399" y2="81150"/>
                        <a14:backgroundMark x1="56709" y1="67252" x2="55112" y2="70447"/>
                        <a14:backgroundMark x1="56869" y1="65495" x2="56869" y2="68371"/>
                        <a14:backgroundMark x1="56869" y1="65016" x2="56869" y2="65016"/>
                        <a14:backgroundMark x1="56709" y1="62460" x2="56709" y2="62460"/>
                        <a14:backgroundMark x1="23482" y1="75080" x2="23323" y2="79553"/>
                        <a14:backgroundMark x1="20288" y1="88498" x2="20607" y2="9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4" t="53482" r="33088" b="3308"/>
          <a:stretch/>
        </p:blipFill>
        <p:spPr>
          <a:xfrm>
            <a:off x="6599343" y="5062901"/>
            <a:ext cx="2340645" cy="1712522"/>
          </a:xfrm>
          <a:prstGeom prst="rect">
            <a:avLst/>
          </a:prstGeom>
        </p:spPr>
      </p:pic>
      <p:pic>
        <p:nvPicPr>
          <p:cNvPr id="21" name="圖片 20" descr="people-cartoon-characters_23-214750199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7" t="24471" r="7616" b="47325"/>
          <a:stretch/>
        </p:blipFill>
        <p:spPr>
          <a:xfrm>
            <a:off x="5912709" y="6094110"/>
            <a:ext cx="601642" cy="69522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61404" cy="1106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endParaRPr kumimoji="1" lang="zh-TW" altLang="en-US" sz="4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695" y="1063912"/>
            <a:ext cx="9161404" cy="2061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4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圖片 6" descr="people-cartoon-characters_23-214750199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9465" r="35387" b="47325"/>
          <a:stretch/>
        </p:blipFill>
        <p:spPr>
          <a:xfrm>
            <a:off x="3405429" y="5221111"/>
            <a:ext cx="2259325" cy="1653024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5173517" y="4869929"/>
            <a:ext cx="2060124" cy="2168417"/>
            <a:chOff x="3663857" y="3730978"/>
            <a:chExt cx="2483714" cy="26403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38818" y1="30511" x2="57348" y2="5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63857" y="3887592"/>
              <a:ext cx="2483714" cy="2483714"/>
            </a:xfrm>
            <a:prstGeom prst="rect">
              <a:avLst/>
            </a:prstGeom>
          </p:spPr>
        </p:pic>
        <p:pic>
          <p:nvPicPr>
            <p:cNvPr id="20" name="圖片 19" descr="未命名qqq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81" b="92593" l="22311" r="81275">
                          <a14:foregroundMark x1="54980" y1="57202" x2="53785" y2="58436"/>
                          <a14:backgroundMark x1="64143" y1="87243" x2="67729" y2="90123"/>
                          <a14:backgroundMark x1="60956" y1="9877" x2="64542" y2="9877"/>
                          <a14:backgroundMark x1="64143" y1="12346" x2="68924" y2="19753"/>
                          <a14:backgroundMark x1="67331" y1="20988" x2="70120" y2="30864"/>
                          <a14:backgroundMark x1="41434" y1="8230" x2="33466" y2="12757"/>
                          <a14:backgroundMark x1="33068" y1="15226" x2="29482" y2="23045"/>
                          <a14:backgroundMark x1="29880" y1="23457" x2="30677" y2="35802"/>
                          <a14:backgroundMark x1="33865" y1="46502" x2="40637" y2="55967"/>
                          <a14:backgroundMark x1="64940" y1="45267" x2="58964" y2="57202"/>
                          <a14:backgroundMark x1="54582" y1="56790" x2="60956" y2="53086"/>
                          <a14:backgroundMark x1="68127" y1="32099" x2="68924" y2="37037"/>
                          <a14:backgroundMark x1="54582" y1="4938" x2="54582" y2="4938"/>
                          <a14:backgroundMark x1="59363" y1="58848" x2="64940" y2="58848"/>
                          <a14:backgroundMark x1="29880" y1="36626" x2="29084" y2="41975"/>
                          <a14:backgroundMark x1="33865" y1="64198" x2="28685" y2="80658"/>
                          <a14:backgroundMark x1="30279" y1="76955" x2="29084" y2="86831"/>
                          <a14:backgroundMark x1="37052" y1="59671" x2="33865" y2="64198"/>
                          <a14:backgroundMark x1="39044" y1="58848" x2="43028" y2="58025"/>
                          <a14:backgroundMark x1="44622" y1="58025" x2="39841" y2="56379"/>
                          <a14:backgroundMark x1="40637" y1="54733" x2="44622" y2="57202"/>
                          <a14:backgroundMark x1="61753" y1="60905" x2="66135" y2="67901"/>
                          <a14:backgroundMark x1="66932" y1="69547" x2="68526" y2="51852"/>
                          <a14:backgroundMark x1="67331" y1="70782" x2="68127" y2="62551"/>
                          <a14:backgroundMark x1="68526" y1="62140" x2="68526" y2="55967"/>
                          <a14:backgroundMark x1="68924" y1="49794" x2="69323" y2="43621"/>
                          <a14:backgroundMark x1="63347" y1="83951" x2="69721" y2="88066"/>
                          <a14:backgroundMark x1="63745" y1="88889" x2="63745" y2="88889"/>
                          <a14:backgroundMark x1="32669" y1="42798" x2="33466" y2="45679"/>
                          <a14:backgroundMark x1="65339" y1="42387" x2="65339" y2="45267"/>
                          <a14:backgroundMark x1="76494" y1="76543" x2="71713" y2="91358"/>
                          <a14:backgroundMark x1="77689" y1="75720" x2="79283" y2="66255"/>
                          <a14:backgroundMark x1="79283" y1="53086" x2="69721" y2="40329"/>
                          <a14:backgroundMark x1="43426" y1="7407" x2="53785" y2="5761"/>
                          <a14:backgroundMark x1="58566" y1="7819" x2="59761" y2="9877"/>
                          <a14:backgroundMark x1="56175" y1="6173" x2="59363" y2="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89"/>
            <a:stretch/>
          </p:blipFill>
          <p:spPr>
            <a:xfrm>
              <a:off x="3869487" y="3730978"/>
              <a:ext cx="1926045" cy="1754832"/>
            </a:xfrm>
            <a:prstGeom prst="rect">
              <a:avLst/>
            </a:prstGeom>
          </p:spPr>
        </p:pic>
      </p:grpSp>
      <p:sp>
        <p:nvSpPr>
          <p:cNvPr id="28" name="文字方塊 27"/>
          <p:cNvSpPr txBox="1"/>
          <p:nvPr/>
        </p:nvSpPr>
        <p:spPr>
          <a:xfrm>
            <a:off x="3482183" y="2373117"/>
            <a:ext cx="4240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 err="1" smtClean="0">
                <a:latin typeface="微軟正黑體"/>
                <a:ea typeface="微軟正黑體"/>
                <a:cs typeface="微軟正黑體"/>
              </a:rPr>
              <a:t>Custo</a:t>
            </a:r>
            <a:r>
              <a:rPr kumimoji="1" lang="zh-TW" altLang="zh-TW" sz="3600" b="1" dirty="0" smtClean="0">
                <a:latin typeface="微軟正黑體"/>
                <a:ea typeface="微軟正黑體"/>
                <a:cs typeface="微軟正黑體"/>
              </a:rPr>
              <a:t>m</a:t>
            </a:r>
            <a:r>
              <a:rPr kumimoji="1" lang="en-US" altLang="zh-TW" sz="3600" b="1" dirty="0" err="1" smtClean="0">
                <a:latin typeface="微軟正黑體"/>
                <a:ea typeface="微軟正黑體"/>
                <a:cs typeface="微軟正黑體"/>
              </a:rPr>
              <a:t>er</a:t>
            </a:r>
            <a:r>
              <a:rPr kumimoji="1" lang="zh-TW" altLang="en-US" sz="3600" b="1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sz="3600" b="1" dirty="0" smtClean="0">
                <a:latin typeface="微軟正黑體"/>
                <a:ea typeface="微軟正黑體"/>
                <a:cs typeface="微軟正黑體"/>
              </a:rPr>
              <a:t>profiling</a:t>
            </a:r>
          </a:p>
        </p:txBody>
      </p:sp>
      <p:sp>
        <p:nvSpPr>
          <p:cNvPr id="29" name="文字方塊 28"/>
          <p:cNvSpPr txBox="1"/>
          <p:nvPr/>
        </p:nvSpPr>
        <p:spPr>
          <a:xfrm rot="20777893">
            <a:off x="6929937" y="3370553"/>
            <a:ext cx="176202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zh-TW" altLang="en-US" sz="2400" b="1" dirty="0" smtClean="0">
                <a:latin typeface="微軟正黑體"/>
                <a:ea typeface="微軟正黑體"/>
                <a:cs typeface="微軟正黑體"/>
              </a:rPr>
              <a:t>找出痛點</a:t>
            </a:r>
            <a:endParaRPr kumimoji="1" lang="en-US" altLang="zh-TW" sz="2400" b="1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2400" b="1" dirty="0" smtClean="0">
                <a:latin typeface="微軟正黑體"/>
                <a:ea typeface="微軟正黑體"/>
                <a:cs typeface="微軟正黑體"/>
              </a:rPr>
              <a:t>制定策略</a:t>
            </a:r>
            <a:endParaRPr kumimoji="1" lang="en-US" altLang="zh-TW" sz="2400" b="1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2400" b="1" dirty="0" smtClean="0">
                <a:latin typeface="微軟正黑體"/>
                <a:ea typeface="微軟正黑體"/>
                <a:cs typeface="微軟正黑體"/>
              </a:rPr>
              <a:t>創造價值</a:t>
            </a:r>
            <a:endParaRPr kumimoji="1" lang="zh-TW" altLang="en-US" sz="2400" b="1" dirty="0">
              <a:latin typeface="微軟正黑體"/>
              <a:ea typeface="微軟正黑體"/>
              <a:cs typeface="微軟正黑體"/>
            </a:endParaRPr>
          </a:p>
        </p:txBody>
      </p:sp>
      <p:grpSp>
        <p:nvGrpSpPr>
          <p:cNvPr id="25" name="群組 24"/>
          <p:cNvGrpSpPr/>
          <p:nvPr/>
        </p:nvGrpSpPr>
        <p:grpSpPr>
          <a:xfrm rot="1726346">
            <a:off x="6040322" y="4328284"/>
            <a:ext cx="630751" cy="692037"/>
            <a:chOff x="6144445" y="2858140"/>
            <a:chExt cx="831819" cy="937235"/>
          </a:xfrm>
        </p:grpSpPr>
        <p:sp>
          <p:nvSpPr>
            <p:cNvPr id="22" name="等腰三角形 21"/>
            <p:cNvSpPr/>
            <p:nvPr/>
          </p:nvSpPr>
          <p:spPr>
            <a:xfrm rot="8785265">
              <a:off x="6144445" y="3278557"/>
              <a:ext cx="153825" cy="516818"/>
            </a:xfrm>
            <a:prstGeom prst="triangle">
              <a:avLst>
                <a:gd name="adj" fmla="val 9784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0539208">
              <a:off x="6479158" y="2858140"/>
              <a:ext cx="191114" cy="864029"/>
            </a:xfrm>
            <a:prstGeom prst="triangle">
              <a:avLst>
                <a:gd name="adj" fmla="val 45235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3265739">
              <a:off x="6800435" y="3005537"/>
              <a:ext cx="175829" cy="604018"/>
            </a:xfrm>
            <a:prstGeom prst="triangle">
              <a:avLst>
                <a:gd name="adj" fmla="val 9784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-330653" y="1904695"/>
            <a:ext cx="3902491" cy="3960714"/>
            <a:chOff x="-486617" y="1106960"/>
            <a:chExt cx="3587438" cy="3587438"/>
          </a:xfrm>
        </p:grpSpPr>
        <p:pic>
          <p:nvPicPr>
            <p:cNvPr id="43" name="圖片 42" descr="science-class-infographic_23-2147491134.jp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153" b="89936" l="9904" r="89936">
                          <a14:foregroundMark x1="54792" y1="62300" x2="75240" y2="64537"/>
                          <a14:foregroundMark x1="81789" y1="31949" x2="71086" y2="50799"/>
                          <a14:foregroundMark x1="32907" y1="59585" x2="40415" y2="77476"/>
                          <a14:foregroundMark x1="19649" y1="32109" x2="28754" y2="50639"/>
                          <a14:foregroundMark x1="26997" y1="21565" x2="48562" y2="22364"/>
                          <a14:foregroundMark x1="43131" y1="11182" x2="29872" y2="19169"/>
                          <a14:foregroundMark x1="59744" y1="11661" x2="68211" y2="26518"/>
                          <a14:foregroundMark x1="57668" y1="22684" x2="75719" y2="22684"/>
                          <a14:foregroundMark x1="30032" y1="35942" x2="19489" y2="53355"/>
                          <a14:foregroundMark x1="54153" y1="75719" x2="65016" y2="57188"/>
                          <a14:foregroundMark x1="70128" y1="37220" x2="82268" y2="55591"/>
                          <a14:foregroundMark x1="55431" y1="14856" x2="64377" y2="306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617" y="1106960"/>
              <a:ext cx="3587438" cy="3587438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9989" r="95228"/>
                      </a14:imgEffect>
                      <a14:imgEffect>
                        <a14:colorTemperature colorTemp="47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4637" y="3250391"/>
              <a:ext cx="661492" cy="528606"/>
            </a:xfrm>
            <a:prstGeom prst="rect">
              <a:avLst/>
            </a:prstGeom>
          </p:spPr>
        </p:pic>
        <p:pic>
          <p:nvPicPr>
            <p:cNvPr id="45" name="圖片 44" descr="螢幕快照 2017-01-26 上午11.39.55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904" b="99315" l="9827" r="976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713" y="2330801"/>
              <a:ext cx="675266" cy="569878"/>
            </a:xfrm>
            <a:prstGeom prst="rect">
              <a:avLst/>
            </a:prstGeom>
          </p:spPr>
        </p:pic>
        <p:pic>
          <p:nvPicPr>
            <p:cNvPr id="46" name="圖片 45" descr="螢幕快照 2017-03-18 下午2.06.35.png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755" l="16732" r="80934">
                          <a14:backgroundMark x1="59144" y1="11618" x2="29961" y2="18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88" y="2269468"/>
              <a:ext cx="818386" cy="767437"/>
            </a:xfrm>
            <a:prstGeom prst="rect">
              <a:avLst/>
            </a:prstGeom>
          </p:spPr>
        </p:pic>
        <p:pic>
          <p:nvPicPr>
            <p:cNvPr id="47" name="圖片 46" descr="螢幕快照 2017-03-18 下午2.06.44.png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01" b="100000" l="16461" r="79012">
                          <a14:foregroundMark x1="32922" y1="39916" x2="32922" y2="39916"/>
                          <a14:foregroundMark x1="33745" y1="36134" x2="37037" y2="42857"/>
                          <a14:foregroundMark x1="40329" y1="35294" x2="44856" y2="37395"/>
                          <a14:foregroundMark x1="47325" y1="37395" x2="50617" y2="39916"/>
                          <a14:foregroundMark x1="51029" y1="36555" x2="53086" y2="42437"/>
                          <a14:foregroundMark x1="63374" y1="32773" x2="63374" y2="50840"/>
                          <a14:foregroundMark x1="56790" y1="68487" x2="66255" y2="69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74" y="1435063"/>
              <a:ext cx="785054" cy="768901"/>
            </a:xfrm>
            <a:prstGeom prst="rect">
              <a:avLst/>
            </a:prstGeom>
          </p:spPr>
        </p:pic>
        <p:pic>
          <p:nvPicPr>
            <p:cNvPr id="48" name="圖片 47" descr="螢幕快照 2017-03-18 下午2.07.02.png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143" b="89850" l="12996" r="89892">
                          <a14:backgroundMark x1="38267" y1="12782" x2="10469" y2="54135"/>
                          <a14:backgroundMark x1="15162" y1="33083" x2="27437" y2="23308"/>
                          <a14:backgroundMark x1="50542" y1="24436" x2="50542" y2="244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083" y="1423260"/>
              <a:ext cx="834105" cy="800982"/>
            </a:xfrm>
            <a:prstGeom prst="rect">
              <a:avLst/>
            </a:prstGeom>
          </p:spPr>
        </p:pic>
        <p:pic>
          <p:nvPicPr>
            <p:cNvPr id="49" name="圖片 48" descr="螢幕快照 2017-03-18 下午2.06.10.png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929" b="85771" l="21429" r="777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08" y="3086858"/>
              <a:ext cx="664028" cy="705879"/>
            </a:xfrm>
            <a:prstGeom prst="rect">
              <a:avLst/>
            </a:prstGeom>
          </p:spPr>
        </p:pic>
        <p:pic>
          <p:nvPicPr>
            <p:cNvPr id="50" name="圖片 49" descr="螢幕快照 2017-03-18 下午2.17.05.png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2857" b="97143" l="1747" r="100000">
                          <a14:foregroundMark x1="77729" y1="15510" x2="84279" y2="34694"/>
                          <a14:foregroundMark x1="20961" y1="17143" x2="17031" y2="24490"/>
                          <a14:foregroundMark x1="25328" y1="14286" x2="30568" y2="12653"/>
                          <a14:foregroundMark x1="46288" y1="70204" x2="48472" y2="67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25" y="2077649"/>
              <a:ext cx="1015469" cy="1086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7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114578" y="2168768"/>
            <a:ext cx="3609783" cy="6056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02847" y="2168768"/>
            <a:ext cx="3609783" cy="6056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預測型分析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訓練集切割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59" y="2876326"/>
            <a:ext cx="4904154" cy="33767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" y="3038230"/>
            <a:ext cx="4225140" cy="281113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486176" y="6488668"/>
            <a:ext cx="265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i="1" dirty="0" smtClean="0"/>
              <a:t>Dr.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U.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Devi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Prasad</a:t>
            </a:r>
            <a:r>
              <a:rPr kumimoji="1" lang="zh-TW" altLang="en-US" b="1" i="1" dirty="0" smtClean="0"/>
              <a:t> </a:t>
            </a:r>
            <a:r>
              <a:rPr kumimoji="1" lang="en-US" altLang="zh-TW" b="1" i="1" dirty="0" smtClean="0"/>
              <a:t>(2012)</a:t>
            </a:r>
            <a:endParaRPr kumimoji="1" lang="zh-TW" altLang="en-US" b="1" i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5721" y="2254738"/>
            <a:ext cx="3665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Define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timeline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for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all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000" b="1" dirty="0" smtClean="0">
                <a:solidFill>
                  <a:schemeClr val="bg1"/>
                </a:solidFill>
              </a:rPr>
              <a:t>customers</a:t>
            </a:r>
            <a:r>
              <a:rPr kumimoji="1" lang="zh-TW" altLang="en-US" sz="2000" b="1" dirty="0" smtClean="0">
                <a:solidFill>
                  <a:schemeClr val="bg1"/>
                </a:solidFill>
              </a:rPr>
              <a:t> 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05231" y="2264508"/>
            <a:ext cx="241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FFFFFF"/>
                </a:solidFill>
              </a:rPr>
              <a:t>Dynamic</a:t>
            </a:r>
            <a:r>
              <a:rPr kumimoji="1" lang="zh-TW" altLang="en-US" sz="20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FFFFFF"/>
                </a:solidFill>
              </a:rPr>
              <a:t>time</a:t>
            </a:r>
            <a:r>
              <a:rPr kumimoji="1" lang="zh-TW" altLang="en-US" sz="20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FFFFFF"/>
                </a:solidFill>
              </a:rPr>
              <a:t>period</a:t>
            </a:r>
            <a:endParaRPr kumimoji="1" lang="zh-TW" alt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7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預測型分析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zh-TW" sz="2800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變數重要性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3" y="1600200"/>
            <a:ext cx="7286869" cy="51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預測型分析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45535"/>
              </p:ext>
            </p:extLst>
          </p:nvPr>
        </p:nvGraphicFramePr>
        <p:xfrm>
          <a:off x="660360" y="899921"/>
          <a:ext cx="7807779" cy="5861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6566"/>
                <a:gridCol w="3700072"/>
                <a:gridCol w="1991141"/>
              </a:tblGrid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Features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birth_time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出生</a:t>
                      </a:r>
                      <a:r>
                        <a:rPr lang="en-US" sz="1200" u="none" strike="noStrike">
                          <a:effectLst/>
                        </a:rPr>
                        <a:t>time stamp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credit_card_flag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有無持有國泰信用卡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binary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loan_flag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有無貸款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binary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ddeposit_flag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有無儲蓄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binary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wealth_flag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有無理財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binary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start_time_age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第一次與國泰接觸的</a:t>
                      </a:r>
                      <a:r>
                        <a:rPr lang="en-US" sz="1200" u="none" strike="noStrike">
                          <a:effectLst/>
                        </a:rPr>
                        <a:t>time stamp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實際年齡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n_cctxn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單位時間內使用信用卡交易次數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is_cash_advance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是否預借現金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binary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cctxn_recency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最近一次使用信用卡消費之消費金額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n_cti_type_desc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問題類別個數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n_cti_detail_desc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問題詳細說明個數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n_cti_business_desc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問題所屬產品個數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n_cti_total_call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單位時間內通話次數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mean_cti_call_time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平均通話時間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sd_cti_call_time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通話時間標準差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n_atm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單位時間內使用</a:t>
                      </a:r>
                      <a:r>
                        <a:rPr lang="en-US" altLang="zh-TW" sz="1200" u="none" strike="noStrike">
                          <a:effectLst/>
                        </a:rPr>
                        <a:t>ATM</a:t>
                      </a:r>
                      <a:r>
                        <a:rPr lang="zh-TW" altLang="en-US" sz="1200" u="none" strike="noStrike">
                          <a:effectLst/>
                        </a:rPr>
                        <a:t>次數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n_atm_action_type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ATM</a:t>
                      </a:r>
                      <a:r>
                        <a:rPr lang="zh-TW" altLang="en-US" sz="1200" u="none" strike="noStrike">
                          <a:effectLst/>
                        </a:rPr>
                        <a:t>交易性質種類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n_atm_object_id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交易帳號個數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previous_aum_?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前</a:t>
                      </a:r>
                      <a:r>
                        <a:rPr lang="en-US" altLang="zh-TW" sz="1200" u="none" strike="noStrike">
                          <a:effectLst/>
                        </a:rPr>
                        <a:t>?</a:t>
                      </a:r>
                      <a:r>
                        <a:rPr lang="zh-TW" altLang="en-US" sz="1200" u="none" strike="noStrike">
                          <a:effectLst/>
                        </a:rPr>
                        <a:t>個月的</a:t>
                      </a:r>
                      <a:r>
                        <a:rPr lang="en-US" sz="1200" u="none" strike="noStrike">
                          <a:effectLst/>
                        </a:rPr>
                        <a:t>aum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  <a:tr h="266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previous_net_profit_?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前</a:t>
                      </a:r>
                      <a:r>
                        <a:rPr lang="en-US" altLang="zh-TW" sz="1200" u="none" strike="noStrike">
                          <a:effectLst/>
                        </a:rPr>
                        <a:t>?</a:t>
                      </a:r>
                      <a:r>
                        <a:rPr lang="zh-TW" altLang="en-US" sz="1200" u="none" strike="noStrike">
                          <a:effectLst/>
                        </a:rPr>
                        <a:t>個月的</a:t>
                      </a:r>
                      <a:r>
                        <a:rPr lang="en-US" sz="1200" u="none" strike="noStrike">
                          <a:effectLst/>
                        </a:rPr>
                        <a:t>net_profit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740" marR="3740" marT="374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3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預測型分析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預測準確率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14" y="1526148"/>
            <a:ext cx="6022177" cy="53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6"/>
          <p:cNvSpPr/>
          <p:nvPr/>
        </p:nvSpPr>
        <p:spPr bwMode="auto">
          <a:xfrm>
            <a:off x="136608" y="179996"/>
            <a:ext cx="8880496" cy="4657534"/>
          </a:xfrm>
          <a:prstGeom prst="flowChartProcess">
            <a:avLst/>
          </a:prstGeom>
          <a:solidFill>
            <a:srgbClr val="FFFF00">
              <a:alpha val="87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4" b="89936" l="9904" r="98243">
                        <a14:foregroundMark x1="18371" y1="82428" x2="16454" y2="40575"/>
                        <a14:foregroundMark x1="21246" y1="32109" x2="21246" y2="32109"/>
                        <a14:foregroundMark x1="23482" y1="26358" x2="23482" y2="26358"/>
                        <a14:foregroundMark x1="29553" y1="20288" x2="29553" y2="20288"/>
                        <a14:foregroundMark x1="39457" y1="16773" x2="39457" y2="16773"/>
                        <a14:foregroundMark x1="51118" y1="17252" x2="51118" y2="17252"/>
                        <a14:foregroundMark x1="48562" y1="22364" x2="49201" y2="12141"/>
                        <a14:foregroundMark x1="59265" y1="27157" x2="64537" y2="15335"/>
                        <a14:foregroundMark x1="69169" y1="35144" x2="73962" y2="24601"/>
                        <a14:foregroundMark x1="59744" y1="45687" x2="59744" y2="45687"/>
                        <a14:backgroundMark x1="23163" y1="34026" x2="23163" y2="340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577" y="1656927"/>
            <a:ext cx="4022699" cy="37750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664282"/>
            <a:ext cx="9144000" cy="209593"/>
          </a:xfrm>
          <a:prstGeom prst="rect">
            <a:avLst/>
          </a:prstGeom>
          <a:solidFill>
            <a:srgbClr val="008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912961" y="6091004"/>
            <a:ext cx="28023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err="1" smtClean="0">
                <a:solidFill>
                  <a:schemeClr val="tx2"/>
                </a:solidFill>
                <a:latin typeface="Bauhaus 93"/>
                <a:ea typeface="GB18030 Bitmap"/>
                <a:cs typeface="Bauhaus 93"/>
              </a:rPr>
              <a:t>Hack</a:t>
            </a:r>
            <a:r>
              <a:rPr kumimoji="1" lang="en-US" altLang="zh-TW" sz="3200" dirty="0" err="1" smtClean="0">
                <a:solidFill>
                  <a:schemeClr val="accent5"/>
                </a:solidFill>
                <a:latin typeface="Bauhaus 93"/>
                <a:ea typeface="GB18030 Bitmap"/>
                <a:cs typeface="Bauhaus 93"/>
              </a:rPr>
              <a:t>ntu</a:t>
            </a:r>
            <a:endParaRPr kumimoji="1" lang="zh-TW" altLang="en-US" sz="2400" dirty="0">
              <a:solidFill>
                <a:schemeClr val="accent5"/>
              </a:solidFill>
              <a:latin typeface="Bauhaus 93"/>
              <a:ea typeface="GB18030 Bitmap"/>
              <a:cs typeface="Bauhaus 93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21" y="6086486"/>
            <a:ext cx="2071379" cy="634150"/>
          </a:xfrm>
          <a:prstGeom prst="rect">
            <a:avLst/>
          </a:prstGeom>
        </p:spPr>
      </p:pic>
      <p:sp>
        <p:nvSpPr>
          <p:cNvPr id="12" name="乘號 11"/>
          <p:cNvSpPr/>
          <p:nvPr/>
        </p:nvSpPr>
        <p:spPr>
          <a:xfrm>
            <a:off x="6578395" y="6261437"/>
            <a:ext cx="335667" cy="339229"/>
          </a:xfrm>
          <a:prstGeom prst="mathMultiply">
            <a:avLst>
              <a:gd name="adj1" fmla="val 1964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783663" y="932406"/>
            <a:ext cx="5773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5400" b="1" dirty="0" smtClean="0">
                <a:solidFill>
                  <a:srgbClr val="FF6600"/>
                </a:solidFill>
                <a:latin typeface="Abadi MT Condensed Extra Bold"/>
                <a:cs typeface="Abadi MT Condensed Extra Bold"/>
              </a:rPr>
              <a:t>Thanks</a:t>
            </a:r>
            <a:r>
              <a:rPr kumimoji="1" lang="zh-TW" altLang="en-US" sz="5400" b="1" dirty="0" smtClean="0">
                <a:solidFill>
                  <a:srgbClr val="FF6600"/>
                </a:solidFill>
                <a:latin typeface="Abadi MT Condensed Extra Bold"/>
                <a:cs typeface="Abadi MT Condensed Extra Bold"/>
              </a:rPr>
              <a:t> </a:t>
            </a:r>
            <a:r>
              <a:rPr kumimoji="1" lang="en-US" altLang="zh-TW" sz="5400" b="1" dirty="0" smtClean="0">
                <a:solidFill>
                  <a:srgbClr val="FF6600"/>
                </a:solidFill>
                <a:latin typeface="Abadi MT Condensed Extra Bold"/>
                <a:cs typeface="Abadi MT Condensed Extra Bold"/>
              </a:rPr>
              <a:t>for</a:t>
            </a:r>
            <a:r>
              <a:rPr kumimoji="1" lang="zh-TW" altLang="en-US" sz="5400" b="1" dirty="0" smtClean="0">
                <a:solidFill>
                  <a:srgbClr val="FF6600"/>
                </a:solidFill>
                <a:latin typeface="Abadi MT Condensed Extra Bold"/>
                <a:cs typeface="Abadi MT Condensed Extra Bold"/>
              </a:rPr>
              <a:t> </a:t>
            </a:r>
            <a:r>
              <a:rPr kumimoji="1" lang="en-US" altLang="zh-TW" sz="5400" b="1" dirty="0" smtClean="0">
                <a:solidFill>
                  <a:srgbClr val="FF6600"/>
                </a:solidFill>
                <a:latin typeface="Abadi MT Condensed Extra Bold"/>
                <a:cs typeface="Abadi MT Condensed Extra Bold"/>
              </a:rPr>
              <a:t>listening!</a:t>
            </a:r>
            <a:endParaRPr kumimoji="1" lang="zh-TW" altLang="en-US" sz="5400" b="1" dirty="0">
              <a:solidFill>
                <a:srgbClr val="FF6600"/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79939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10331" y="1891391"/>
            <a:ext cx="4265738" cy="45276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5" name="直線箭頭接點 4"/>
          <p:cNvCxnSpPr/>
          <p:nvPr/>
        </p:nvCxnSpPr>
        <p:spPr>
          <a:xfrm flipH="1" flipV="1">
            <a:off x="292691" y="1747782"/>
            <a:ext cx="13514" cy="4664734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76069" y="1891391"/>
            <a:ext cx="4204314" cy="45026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281952" y="6394002"/>
            <a:ext cx="8662754" cy="2702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 rot="20215355">
            <a:off x="1108151" y="5598373"/>
            <a:ext cx="1269511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/>
              <a:t>INFORMATION</a:t>
            </a:r>
            <a:endParaRPr kumimoji="1" lang="zh-TW" altLang="en-US" sz="1400" dirty="0"/>
          </a:p>
        </p:txBody>
      </p:sp>
      <p:pic>
        <p:nvPicPr>
          <p:cNvPr id="38" name="圖片 37" descr="pack-of-hand-drawn-speech-bubbles_23-21475683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7" b="65022"/>
          <a:stretch/>
        </p:blipFill>
        <p:spPr>
          <a:xfrm>
            <a:off x="376766" y="4482477"/>
            <a:ext cx="2010422" cy="1071911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652325" y="480557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accent1"/>
                </a:solidFill>
                <a:latin typeface="微軟正黑體"/>
                <a:ea typeface="微軟正黑體"/>
                <a:cs typeface="微軟正黑體"/>
              </a:rPr>
              <a:t>描述型分析</a:t>
            </a:r>
            <a:endParaRPr kumimoji="1" lang="zh-TW" altLang="en-US" sz="2000" b="1" dirty="0">
              <a:solidFill>
                <a:schemeClr val="accent1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0" name="圖片 39" descr="pack-of-hand-drawn-speech-bubbles_23-21475683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7" b="65022"/>
          <a:stretch/>
        </p:blipFill>
        <p:spPr>
          <a:xfrm>
            <a:off x="2219887" y="3886060"/>
            <a:ext cx="2010422" cy="107191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2495446" y="420915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accent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000" b="1" dirty="0">
              <a:solidFill>
                <a:schemeClr val="accent1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2" name="圖片 41" descr="pack-of-hand-drawn-speech-bubbles_23-21475683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7" b="65022"/>
          <a:stretch/>
        </p:blipFill>
        <p:spPr>
          <a:xfrm>
            <a:off x="4409915" y="2904644"/>
            <a:ext cx="2010422" cy="107191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685474" y="322773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accent1"/>
                </a:solidFill>
                <a:latin typeface="微軟正黑體"/>
                <a:ea typeface="微軟正黑體"/>
                <a:cs typeface="微軟正黑體"/>
              </a:rPr>
              <a:t>預測型分析</a:t>
            </a:r>
            <a:endParaRPr kumimoji="1" lang="zh-TW" altLang="en-US" sz="2000" b="1" dirty="0">
              <a:solidFill>
                <a:schemeClr val="accent1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4" name="圖片 43" descr="pack-of-hand-drawn-speech-bubbles_23-21475683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7" b="65022"/>
          <a:stretch/>
        </p:blipFill>
        <p:spPr>
          <a:xfrm>
            <a:off x="6304876" y="2085345"/>
            <a:ext cx="2010422" cy="1071911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580435" y="240843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accent1"/>
                </a:solidFill>
                <a:latin typeface="微軟正黑體"/>
                <a:ea typeface="微軟正黑體"/>
                <a:cs typeface="微軟正黑體"/>
              </a:rPr>
              <a:t>指示型分析</a:t>
            </a:r>
            <a:endParaRPr kumimoji="1" lang="zh-TW" altLang="en-US" sz="2000" b="1" dirty="0">
              <a:solidFill>
                <a:schemeClr val="accent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6" name="文字方塊 45"/>
          <p:cNvSpPr txBox="1"/>
          <p:nvPr/>
        </p:nvSpPr>
        <p:spPr>
          <a:xfrm rot="20215355">
            <a:off x="2515944" y="5275410"/>
            <a:ext cx="1031051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kumimoji="1" lang="en-US" altLang="zh-TW" sz="1400" b="1" dirty="0" smtClean="0">
                <a:solidFill>
                  <a:schemeClr val="accent5">
                    <a:lumMod val="75000"/>
                  </a:schemeClr>
                </a:solidFill>
              </a:rPr>
              <a:t>HINDSIGHT</a:t>
            </a:r>
            <a:endParaRPr kumimoji="1" lang="zh-TW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 rot="20215355">
            <a:off x="4819956" y="4308036"/>
            <a:ext cx="80021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kumimoji="1" lang="en-US" altLang="zh-TW" sz="1400" b="1" dirty="0" smtClean="0">
                <a:solidFill>
                  <a:schemeClr val="accent5">
                    <a:lumMod val="75000"/>
                  </a:schemeClr>
                </a:solidFill>
              </a:rPr>
              <a:t>INSIGHT</a:t>
            </a:r>
            <a:endParaRPr kumimoji="1" lang="zh-TW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 rot="20215355">
            <a:off x="6922441" y="3340259"/>
            <a:ext cx="1031051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kumimoji="1" lang="en-US" altLang="zh-TW" sz="1400" b="1" dirty="0" smtClean="0">
                <a:solidFill>
                  <a:schemeClr val="accent5">
                    <a:lumMod val="75000"/>
                  </a:schemeClr>
                </a:solidFill>
              </a:rPr>
              <a:t>FORESIGHT</a:t>
            </a:r>
            <a:endParaRPr kumimoji="1" lang="zh-TW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547489" y="5957978"/>
            <a:ext cx="83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傳統</a:t>
            </a:r>
            <a:r>
              <a:rPr kumimoji="1" lang="en-US" altLang="zh-TW" dirty="0" smtClean="0"/>
              <a:t>BI</a:t>
            </a:r>
            <a:endParaRPr kumimoji="1"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17188" y="5957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先進資料分析</a:t>
            </a:r>
            <a:endParaRPr kumimoji="1" lang="zh-TW" altLang="en-US" dirty="0"/>
          </a:p>
        </p:txBody>
      </p:sp>
      <p:cxnSp>
        <p:nvCxnSpPr>
          <p:cNvPr id="51" name="直線箭頭接點 50"/>
          <p:cNvCxnSpPr/>
          <p:nvPr/>
        </p:nvCxnSpPr>
        <p:spPr>
          <a:xfrm flipV="1">
            <a:off x="4576069" y="1891391"/>
            <a:ext cx="0" cy="4529632"/>
          </a:xfrm>
          <a:prstGeom prst="straightConnector1">
            <a:avLst/>
          </a:prstGeom>
          <a:ln w="19050" cmpd="sng">
            <a:solidFill>
              <a:srgbClr val="6699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/>
          <p:nvPr/>
        </p:nvCxnSpPr>
        <p:spPr>
          <a:xfrm flipV="1">
            <a:off x="589734" y="2904644"/>
            <a:ext cx="7661100" cy="3391003"/>
          </a:xfrm>
          <a:prstGeom prst="straightConnector1">
            <a:avLst/>
          </a:prstGeom>
          <a:ln w="38100" cmpd="sng">
            <a:solidFill>
              <a:srgbClr val="3399C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 rot="10800000">
            <a:off x="-87964" y="2189920"/>
            <a:ext cx="461665" cy="7147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TW" dirty="0" smtClean="0"/>
              <a:t>VALUE</a:t>
            </a:r>
            <a:endParaRPr kumimoji="1"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912344" y="642423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DIFFICULTY</a:t>
            </a:r>
            <a:endParaRPr kumimoji="1"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9161404" cy="1106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TW" altLang="en-US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TW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  <a:r>
              <a:rPr kumimoji="1" lang="zh-TW" altLang="en-US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TW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TW" altLang="en-US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TW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zh-TW" altLang="en-US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TW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Levels</a:t>
            </a:r>
            <a:r>
              <a:rPr kumimoji="1" lang="zh-TW" altLang="en-US" sz="44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kumimoji="1" lang="zh-TW" altLang="en-US" sz="4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695" y="1063912"/>
            <a:ext cx="9161404" cy="2061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4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9" name="圖片 68" descr="business-background-design_1286-6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4" b="89776" l="9744" r="89776">
                        <a14:foregroundMark x1="45208" y1="43291" x2="45208" y2="43291"/>
                        <a14:backgroundMark x1="33227" y1="81949" x2="60543" y2="8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74" y="4163518"/>
            <a:ext cx="2566248" cy="25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矩形 4"/>
          <p:cNvSpPr/>
          <p:nvPr/>
        </p:nvSpPr>
        <p:spPr bwMode="auto">
          <a:xfrm>
            <a:off x="0" y="0"/>
            <a:ext cx="9144000" cy="29599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1" y="3886200"/>
            <a:ext cx="9144000" cy="118864"/>
          </a:xfrm>
          <a:prstGeom prst="rect">
            <a:avLst/>
          </a:prstGeom>
          <a:solidFill>
            <a:srgbClr val="558ED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2067266" y="3089489"/>
            <a:ext cx="5209478" cy="699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微軟正黑體"/>
                <a:ea typeface="微軟正黑體"/>
                <a:cs typeface="微軟正黑體"/>
              </a:rPr>
              <a:t>Level</a:t>
            </a:r>
            <a:r>
              <a:rPr lang="zh-TW" altLang="en-US" b="1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 smtClean="0">
                <a:latin typeface="微軟正黑體"/>
                <a:ea typeface="微軟正黑體"/>
                <a:cs typeface="微軟正黑體"/>
              </a:rPr>
              <a:t>1.</a:t>
            </a:r>
            <a:r>
              <a:rPr lang="zh-TW" altLang="en-US" b="1" dirty="0" smtClean="0">
                <a:latin typeface="微軟正黑體"/>
                <a:ea typeface="微軟正黑體"/>
                <a:cs typeface="微軟正黑體"/>
              </a:rPr>
              <a:t> 描述型分析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1" name="圖片 10" descr="22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327">
                        <a14:foregroundMark x1="88425" y1="50226" x2="92328" y2="61840"/>
                        <a14:foregroundMark x1="77524" y1="76923" x2="80081" y2="90347"/>
                        <a14:foregroundMark x1="13055" y1="68477" x2="14132" y2="80241"/>
                        <a14:foregroundMark x1="13324" y1="36199" x2="13324" y2="50830"/>
                        <a14:foregroundMark x1="21938" y1="14027" x2="27322" y2="25189"/>
                        <a14:foregroundMark x1="53836" y1="3620" x2="53836" y2="19910"/>
                        <a14:foregroundMark x1="79273" y1="19608" x2="81696" y2="32127"/>
                        <a14:foregroundMark x1="79139" y1="76923" x2="85599" y2="80995"/>
                        <a14:foregroundMark x1="84522" y1="85068" x2="82234" y2="90347"/>
                        <a14:backgroundMark x1="14805" y1="28658" x2="15882" y2="31825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56" y="333657"/>
            <a:ext cx="2779682" cy="2480389"/>
          </a:xfrm>
          <a:prstGeom prst="rect">
            <a:avLst/>
          </a:prstGeom>
        </p:spPr>
      </p:pic>
      <p:pic>
        <p:nvPicPr>
          <p:cNvPr id="12" name="圖片 11" descr="螢幕快照 2017-03-18 下午2.07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25" y="2332141"/>
            <a:ext cx="514980" cy="492507"/>
          </a:xfrm>
          <a:prstGeom prst="rect">
            <a:avLst/>
          </a:prstGeom>
        </p:spPr>
      </p:pic>
      <p:pic>
        <p:nvPicPr>
          <p:cNvPr id="13" name="圖片 12" descr="螢幕快照 2017-03-18 下午2.06.54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141" r="965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10" y="5211332"/>
            <a:ext cx="835377" cy="743262"/>
          </a:xfrm>
          <a:prstGeom prst="rect">
            <a:avLst/>
          </a:prstGeom>
        </p:spPr>
      </p:pic>
      <p:pic>
        <p:nvPicPr>
          <p:cNvPr id="14" name="圖片 13" descr="螢幕快照 2017-03-18 下午2.07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39" y="5219734"/>
            <a:ext cx="765249" cy="734860"/>
          </a:xfrm>
          <a:prstGeom prst="rect">
            <a:avLst/>
          </a:prstGeom>
        </p:spPr>
      </p:pic>
      <p:pic>
        <p:nvPicPr>
          <p:cNvPr id="16" name="圖片 15" descr="螢幕快照 2017-03-18 下午2.07.16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63" b="92193" l="2033" r="943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88" y="5683401"/>
            <a:ext cx="756197" cy="826899"/>
          </a:xfrm>
          <a:prstGeom prst="rect">
            <a:avLst/>
          </a:prstGeom>
        </p:spPr>
      </p:pic>
      <p:pic>
        <p:nvPicPr>
          <p:cNvPr id="17" name="圖片 16" descr="螢幕快照 2017-03-18 下午2.06.35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5" b="100000" l="350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77" y="5954594"/>
            <a:ext cx="561508" cy="526551"/>
          </a:xfrm>
          <a:prstGeom prst="rect">
            <a:avLst/>
          </a:prstGeom>
        </p:spPr>
      </p:pic>
      <p:pic>
        <p:nvPicPr>
          <p:cNvPr id="18" name="圖片 17" descr="螢幕快照 2017-03-18 下午2.06.10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719" b="96443" l="4202" r="96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48" y="5026162"/>
            <a:ext cx="971903" cy="1033157"/>
          </a:xfrm>
          <a:prstGeom prst="rect">
            <a:avLst/>
          </a:prstGeom>
        </p:spPr>
      </p:pic>
      <p:pic>
        <p:nvPicPr>
          <p:cNvPr id="19" name="圖片 18" descr="螢幕快照 2017-03-18 下午2.06.44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21" b="100000" l="0" r="950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58" y="5499655"/>
            <a:ext cx="700481" cy="686068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7418903" y="5839468"/>
            <a:ext cx="479767" cy="47732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318018" y="6159469"/>
            <a:ext cx="222168" cy="221038"/>
          </a:xfrm>
          <a:prstGeom prst="ellipse">
            <a:avLst/>
          </a:prstGeom>
          <a:solidFill>
            <a:srgbClr val="FFFF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102339" y="6078130"/>
            <a:ext cx="111084" cy="11051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922942" y="5403298"/>
            <a:ext cx="140156" cy="13944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5278294" y="5251294"/>
            <a:ext cx="213662" cy="21257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8053313" y="5454684"/>
            <a:ext cx="222168" cy="22103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159" y="4257225"/>
            <a:ext cx="42114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性別年齡分佈圖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性別年齡淨收益分布圖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總資產淨收益分群</a:t>
            </a:r>
            <a:endParaRPr kumimoji="1" lang="zh-TW" altLang="en-US" sz="2800" b="1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2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rgbClr val="B9CD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 smtClean="0"/>
              <a:t> Level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描述型分析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性別年齡分佈圖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6854"/>
          <a:stretch/>
        </p:blipFill>
        <p:spPr>
          <a:xfrm>
            <a:off x="1033075" y="1787767"/>
            <a:ext cx="7072776" cy="47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rgbClr val="B9CD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 smtClean="0"/>
              <a:t> Level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描述型分析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性別年齡淨收益分佈圖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5859"/>
          <a:stretch/>
        </p:blipFill>
        <p:spPr>
          <a:xfrm>
            <a:off x="870318" y="1712303"/>
            <a:ext cx="7609772" cy="512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rgbClr val="B9CD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 smtClean="0"/>
              <a:t> Level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描述型分析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/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總資產淨收益分群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4185" r="5998"/>
          <a:stretch/>
        </p:blipFill>
        <p:spPr>
          <a:xfrm>
            <a:off x="975018" y="1647902"/>
            <a:ext cx="6853866" cy="5129300"/>
          </a:xfrm>
          <a:prstGeom prst="rect">
            <a:avLst/>
          </a:prstGeom>
        </p:spPr>
      </p:pic>
      <p:pic>
        <p:nvPicPr>
          <p:cNvPr id="12" name="圖片 11" descr="螢幕快照 2017-03-19 下午12.2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26" y="2143852"/>
            <a:ext cx="1059431" cy="2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0" y="0"/>
            <a:ext cx="9144000" cy="2959925"/>
          </a:xfrm>
          <a:prstGeom prst="rect">
            <a:avLst/>
          </a:prstGeom>
          <a:solidFill>
            <a:srgbClr val="23B0B7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B0A0F4-6ABF-4135-B4F8-6AA5B55A91E9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18" name="矩形 17"/>
          <p:cNvSpPr/>
          <p:nvPr/>
        </p:nvSpPr>
        <p:spPr bwMode="auto">
          <a:xfrm flipV="1">
            <a:off x="1" y="3886200"/>
            <a:ext cx="9144000" cy="118864"/>
          </a:xfrm>
          <a:prstGeom prst="rect">
            <a:avLst/>
          </a:prstGeom>
          <a:solidFill>
            <a:srgbClr val="23B0B7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華康粗黑體" pitchFamily="49" charset="-120"/>
            </a:endParaRPr>
          </a:p>
        </p:txBody>
      </p:sp>
      <p:pic>
        <p:nvPicPr>
          <p:cNvPr id="3" name="圖片 2" descr="11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53" y="0"/>
            <a:ext cx="3450336" cy="2755392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2019752" y="3089489"/>
            <a:ext cx="5395093" cy="699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b="1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 smtClean="0">
                <a:latin typeface="微軟正黑體"/>
                <a:ea typeface="微軟正黑體"/>
                <a:cs typeface="微軟正黑體"/>
              </a:rPr>
              <a:t>Level</a:t>
            </a:r>
            <a:r>
              <a:rPr lang="zh-TW" altLang="en-US" b="1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lang="en-US" altLang="zh-TW" b="1" dirty="0" smtClean="0">
                <a:latin typeface="微軟正黑體"/>
                <a:ea typeface="微軟正黑體"/>
                <a:cs typeface="微軟正黑體"/>
              </a:rPr>
              <a:t>2.</a:t>
            </a:r>
            <a:r>
              <a:rPr lang="zh-TW" altLang="en-US" b="1" dirty="0" smtClean="0">
                <a:latin typeface="微軟正黑體"/>
                <a:ea typeface="微軟正黑體"/>
                <a:cs typeface="微軟正黑體"/>
              </a:rPr>
              <a:t> 診斷型分析</a:t>
            </a:r>
            <a:endParaRPr lang="en-US" b="1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17922" y="4527597"/>
            <a:ext cx="15311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盒鬚圖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統計圖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熱度圖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2800" b="1" dirty="0" smtClean="0">
                <a:latin typeface="微軟正黑體"/>
                <a:ea typeface="微軟正黑體"/>
                <a:cs typeface="微軟正黑體"/>
              </a:rPr>
              <a:t>雷達圖</a:t>
            </a:r>
            <a:endParaRPr kumimoji="1" lang="en-US" altLang="zh-TW" sz="2800" b="1" dirty="0" smtClean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86600" l="5293" r="99212">
                        <a14:foregroundMark x1="27140" y1="43600" x2="29279" y2="53800"/>
                        <a14:foregroundMark x1="11712" y1="53800" x2="14077" y2="64000"/>
                        <a14:foregroundMark x1="14189" y1="72400" x2="14189" y2="72400"/>
                        <a14:foregroundMark x1="50788" y1="49400" x2="50338" y2="52800"/>
                        <a14:foregroundMark x1="77928" y1="50400" x2="78941" y2="61200"/>
                      </a14:backgroundRemoval>
                    </a14:imgEffect>
                  </a14:imgLayer>
                </a14:imgProps>
              </a:ext>
            </a:extLst>
          </a:blip>
          <a:srcRect t="-521" b="11043"/>
          <a:stretch/>
        </p:blipFill>
        <p:spPr>
          <a:xfrm>
            <a:off x="489299" y="4227237"/>
            <a:ext cx="4082702" cy="20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463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Level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2.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rPr>
              <a:t>診斷型分析</a:t>
            </a:r>
            <a:endParaRPr kumimoji="1"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0" y="670173"/>
            <a:ext cx="91440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603991"/>
            <a:ext cx="9144000" cy="661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24" y="123419"/>
            <a:ext cx="612005" cy="44179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46091" y="561134"/>
            <a:ext cx="2067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smtClean="0">
                <a:solidFill>
                  <a:schemeClr val="bg1">
                    <a:lumMod val="85000"/>
                  </a:schemeClr>
                </a:solidFill>
              </a:rPr>
              <a:t>Cathay Financial Holdings</a:t>
            </a:r>
            <a:endParaRPr kumimoji="1" lang="zh-TW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71742" y="2382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國泰金控</a:t>
            </a:r>
            <a:endParaRPr kumimoji="1" lang="zh-TW" altLang="en-US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57200" y="1076980"/>
            <a:ext cx="4929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zh-TW" altLang="en-US" sz="2800" dirty="0" smtClean="0">
                <a:latin typeface="微軟正黑體"/>
                <a:ea typeface="微軟正黑體"/>
                <a:cs typeface="微軟正黑體"/>
              </a:rPr>
              <a:t>第一次接觸國泰年紀盒鬚圖</a:t>
            </a:r>
            <a:endParaRPr kumimoji="1" lang="zh-TW" altLang="en-US" sz="28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/>
          <a:srcRect b="8410"/>
          <a:stretch/>
        </p:blipFill>
        <p:spPr>
          <a:xfrm>
            <a:off x="897792" y="1555627"/>
            <a:ext cx="6467238" cy="4813912"/>
          </a:xfrm>
          <a:prstGeom prst="rect">
            <a:avLst/>
          </a:prstGeom>
        </p:spPr>
      </p:pic>
      <p:pic>
        <p:nvPicPr>
          <p:cNvPr id="33" name="圖片 32" descr="螢幕快照 2017-03-19 下午12.2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4" y="2657231"/>
            <a:ext cx="1059431" cy="2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597</Words>
  <Application>Microsoft Office PowerPoint</Application>
  <PresentationFormat>如螢幕大小 (4:3)</PresentationFormat>
  <Paragraphs>204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Abadi MT Condensed Extra Bold</vt:lpstr>
      <vt:lpstr>GB18030 Bitmap</vt:lpstr>
      <vt:lpstr>華康粗黑體</vt:lpstr>
      <vt:lpstr>微軟正黑體</vt:lpstr>
      <vt:lpstr>新細明體</vt:lpstr>
      <vt:lpstr>Arial</vt:lpstr>
      <vt:lpstr>Bauhaus 93</vt:lpstr>
      <vt:lpstr>Calibri</vt:lpstr>
      <vt:lpstr>Wingdings</vt:lpstr>
      <vt:lpstr>Office 佈景主題</vt:lpstr>
      <vt:lpstr>PowerPoint 簡報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Abigail</dc:creator>
  <cp:lastModifiedBy>tang tsunhsien</cp:lastModifiedBy>
  <cp:revision>74</cp:revision>
  <dcterms:created xsi:type="dcterms:W3CDTF">2017-03-18T02:26:48Z</dcterms:created>
  <dcterms:modified xsi:type="dcterms:W3CDTF">2017-03-19T06:26:39Z</dcterms:modified>
</cp:coreProperties>
</file>